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  <p:sp>
        <p:nvSpPr>
          <p:cNvPr id="94" name="Shape 9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Totaal aantal bezoeken: afgelopen jaar gemiddeld rond de 15 per dag, met max uitschieter 69 vorige week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Evenveel access vanaf desktop (meestal Chrome) als smartphone (meestal iPhone)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40% echt bezoek (Nederlandse oorsprong), de rest is primair webcrawlers en image access.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ekop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e titel en teks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el en verticale teks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Afbeelding met bijschrif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Inhoud met bijschrif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Alleen titel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gelijking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nhoud van twee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Shape 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92150"/>
            <a:ext cx="9144000" cy="5419724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www.smakterheidevenray.n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werkgroepstanna@smakterheidevenray.n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werkgroepzorg@smakterheidevenray.n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Shape 96" descr="C:\Users\Silvia\Documents\Wijkraad Smakterheide\wijkraadlogo.gif"/>
          <p:cNvPicPr preferRelativeResize="0"/>
          <p:nvPr/>
        </p:nvPicPr>
        <p:blipFill rotWithShape="1">
          <a:blip r:embed="rId3">
            <a:alphaModFix/>
          </a:blip>
          <a:srcRect l="4275"/>
          <a:stretch/>
        </p:blipFill>
        <p:spPr>
          <a:xfrm>
            <a:off x="0" y="720725"/>
            <a:ext cx="9144000" cy="5372099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>
            <a:spLocks noGrp="1"/>
          </p:cNvSpPr>
          <p:nvPr>
            <p:ph type="ctrTitle"/>
          </p:nvPr>
        </p:nvSpPr>
        <p:spPr>
          <a:xfrm>
            <a:off x="468312" y="2276475"/>
            <a:ext cx="79883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Jaarvergadering 2017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7524750" y="6165850"/>
            <a:ext cx="1439862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30-03-2017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Werkgroep Zorg en Welzijn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200">
                <a:latin typeface="Arial"/>
                <a:ea typeface="Arial"/>
                <a:cs typeface="Arial"/>
                <a:sym typeface="Arial"/>
              </a:rPr>
              <a:t>Nee:​​ 11</a:t>
            </a:r>
            <a:br>
              <a:rPr lang="en-US" sz="1200">
                <a:latin typeface="Arial"/>
                <a:ea typeface="Arial"/>
                <a:cs typeface="Arial"/>
                <a:sym typeface="Arial"/>
              </a:rPr>
            </a:br>
            <a:r>
              <a:rPr lang="en-US" sz="1200">
                <a:latin typeface="Arial"/>
                <a:ea typeface="Arial"/>
                <a:cs typeface="Arial"/>
                <a:sym typeface="Arial"/>
              </a:rPr>
              <a:t>1 te oud</a:t>
            </a:r>
            <a:br>
              <a:rPr lang="en-US" sz="1200">
                <a:latin typeface="Arial"/>
                <a:ea typeface="Arial"/>
                <a:cs typeface="Arial"/>
                <a:sym typeface="Arial"/>
              </a:rPr>
            </a:br>
            <a:r>
              <a:rPr lang="en-US" sz="1200">
                <a:latin typeface="Arial"/>
                <a:ea typeface="Arial"/>
                <a:cs typeface="Arial"/>
                <a:sym typeface="Arial"/>
              </a:rPr>
              <a:t>1 door slechte ogen niet mogelijk</a:t>
            </a:r>
            <a:br>
              <a:rPr lang="en-US" sz="1200">
                <a:latin typeface="Arial"/>
                <a:ea typeface="Arial"/>
                <a:cs typeface="Arial"/>
                <a:sym typeface="Arial"/>
              </a:rPr>
            </a:br>
            <a:r>
              <a:rPr lang="en-US" sz="1200">
                <a:latin typeface="Arial"/>
                <a:ea typeface="Arial"/>
                <a:cs typeface="Arial"/>
                <a:sym typeface="Arial"/>
              </a:rPr>
              <a:t>1 onhandig met website</a:t>
            </a:r>
            <a:br>
              <a:rPr lang="en-US" sz="1200">
                <a:latin typeface="Arial"/>
                <a:ea typeface="Arial"/>
                <a:cs typeface="Arial"/>
                <a:sym typeface="Arial"/>
              </a:rPr>
            </a:br>
            <a:r>
              <a:rPr lang="en-US" sz="1200">
                <a:latin typeface="Arial"/>
                <a:ea typeface="Arial"/>
                <a:cs typeface="Arial"/>
                <a:sym typeface="Arial"/>
              </a:rPr>
              <a:t>1 te moeilijk</a:t>
            </a:r>
            <a:br>
              <a:rPr lang="en-US" sz="1200">
                <a:latin typeface="Arial"/>
                <a:ea typeface="Arial"/>
                <a:cs typeface="Arial"/>
                <a:sym typeface="Arial"/>
              </a:rPr>
            </a:br>
            <a:r>
              <a:rPr lang="en-US" sz="1200">
                <a:latin typeface="Arial"/>
                <a:ea typeface="Arial"/>
                <a:cs typeface="Arial"/>
                <a:sym typeface="Arial"/>
              </a:rPr>
              <a:t>1 te weinig computerervaring</a:t>
            </a:r>
            <a:br>
              <a:rPr lang="en-US" sz="1200">
                <a:latin typeface="Arial"/>
                <a:ea typeface="Arial"/>
                <a:cs typeface="Arial"/>
                <a:sym typeface="Arial"/>
              </a:rPr>
            </a:br>
            <a:r>
              <a:rPr lang="en-US" sz="1200">
                <a:latin typeface="Arial"/>
                <a:ea typeface="Arial"/>
                <a:cs typeface="Arial"/>
                <a:sym typeface="Arial"/>
              </a:rPr>
              <a:t>1 is dat wel veilig? www.wijdewijk.nl</a:t>
            </a:r>
            <a:br>
              <a:rPr lang="en-US" sz="1200">
                <a:latin typeface="Arial"/>
                <a:ea typeface="Arial"/>
                <a:cs typeface="Arial"/>
                <a:sym typeface="Arial"/>
              </a:rPr>
            </a:br>
            <a:r>
              <a:rPr lang="en-US" sz="1200">
                <a:latin typeface="Arial"/>
                <a:ea typeface="Arial"/>
                <a:cs typeface="Arial"/>
                <a:sym typeface="Arial"/>
              </a:rPr>
              <a:t>4 kunnen ouderen dit wel?</a:t>
            </a:r>
            <a:br>
              <a:rPr lang="en-US" sz="1200">
                <a:latin typeface="Arial"/>
                <a:ea typeface="Arial"/>
                <a:cs typeface="Arial"/>
                <a:sym typeface="Arial"/>
              </a:rPr>
            </a:br>
            <a:r>
              <a:rPr lang="en-US" sz="1200"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1200">
                <a:latin typeface="Arial"/>
                <a:ea typeface="Arial"/>
                <a:cs typeface="Arial"/>
                <a:sym typeface="Arial"/>
              </a:rPr>
            </a:br>
            <a:r>
              <a:rPr lang="en-US" sz="1200">
                <a:latin typeface="Arial"/>
                <a:ea typeface="Arial"/>
                <a:cs typeface="Arial"/>
                <a:sym typeface="Arial"/>
              </a:rPr>
              <a:t>Weet niet:​ 1 </a:t>
            </a:r>
          </a:p>
          <a:p>
            <a:pPr lvl="0">
              <a:spcBef>
                <a:spcPts val="0"/>
              </a:spcBef>
              <a:buNone/>
            </a:pP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1200" b="1">
                <a:latin typeface="Arial"/>
                <a:ea typeface="Arial"/>
                <a:cs typeface="Arial"/>
                <a:sym typeface="Arial"/>
              </a:rPr>
              <a:t>Op- en aanmerkingen in presentatie niet toegevoegd.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Financiële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verslaglegging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2017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 sz="2400" dirty="0"/>
              <a:t>16 </a:t>
            </a:r>
            <a:r>
              <a:rPr lang="en-US" sz="2400" dirty="0" err="1"/>
              <a:t>februari</a:t>
            </a:r>
            <a:r>
              <a:rPr lang="en-US" sz="2400" dirty="0"/>
              <a:t> 2016 </a:t>
            </a:r>
            <a:r>
              <a:rPr lang="en-US" sz="2400" dirty="0" err="1"/>
              <a:t>akkoord</a:t>
            </a:r>
            <a:r>
              <a:rPr lang="en-US" sz="2400" dirty="0"/>
              <a:t> door </a:t>
            </a:r>
            <a:r>
              <a:rPr lang="en-US" sz="2400" dirty="0" err="1"/>
              <a:t>wijkraad</a:t>
            </a:r>
            <a:endParaRPr lang="en-US" sz="2400" dirty="0"/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/>
              <a:t>15 </a:t>
            </a:r>
            <a:r>
              <a:rPr lang="en-US" sz="2400" dirty="0" err="1"/>
              <a:t>maart</a:t>
            </a:r>
            <a:r>
              <a:rPr lang="en-US" sz="2400" dirty="0"/>
              <a:t> 2017 </a:t>
            </a:r>
            <a:r>
              <a:rPr lang="en-US" sz="2400" dirty="0" err="1"/>
              <a:t>kascontrole</a:t>
            </a:r>
            <a:r>
              <a:rPr lang="en-US" sz="2400" dirty="0"/>
              <a:t> door Peter </a:t>
            </a:r>
            <a:r>
              <a:rPr lang="en-US" sz="2400" dirty="0" err="1"/>
              <a:t>Berkers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Piet Dupont: </a:t>
            </a:r>
            <a:r>
              <a:rPr lang="en-US" sz="2400" dirty="0" err="1"/>
              <a:t>geen</a:t>
            </a:r>
            <a:r>
              <a:rPr lang="en-US" sz="2400" dirty="0"/>
              <a:t> </a:t>
            </a:r>
            <a:r>
              <a:rPr lang="en-US" sz="2400" dirty="0" err="1"/>
              <a:t>opmerkingen</a:t>
            </a:r>
            <a:r>
              <a:rPr lang="en-US" sz="2400" dirty="0"/>
              <a:t>, </a:t>
            </a:r>
            <a:r>
              <a:rPr lang="en-US" sz="2400" dirty="0" err="1"/>
              <a:t>verzoeken</a:t>
            </a:r>
            <a:r>
              <a:rPr lang="en-US" sz="2400" dirty="0"/>
              <a:t> </a:t>
            </a:r>
            <a:r>
              <a:rPr lang="en-US" sz="2400" dirty="0" err="1"/>
              <a:t>vergadering</a:t>
            </a:r>
            <a:r>
              <a:rPr lang="en-US" sz="2400" dirty="0"/>
              <a:t> </a:t>
            </a:r>
            <a:r>
              <a:rPr lang="en-US" sz="2400" dirty="0" err="1"/>
              <a:t>decharge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verlenen</a:t>
            </a:r>
            <a:r>
              <a:rPr lang="en-US" sz="2400" dirty="0"/>
              <a:t>.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 err="1"/>
              <a:t>Financieel</a:t>
            </a:r>
            <a:r>
              <a:rPr lang="en-US" sz="2400" dirty="0"/>
              <a:t> </a:t>
            </a:r>
            <a:r>
              <a:rPr lang="en-US" sz="2400" dirty="0" err="1"/>
              <a:t>jaarverslag</a:t>
            </a:r>
            <a:r>
              <a:rPr lang="en-US" sz="2400" dirty="0"/>
              <a:t> 2016: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 err="1"/>
              <a:t>Kascommissie</a:t>
            </a:r>
            <a:r>
              <a:rPr lang="en-US" sz="2400" dirty="0"/>
              <a:t> 2017 idem; </a:t>
            </a:r>
            <a:r>
              <a:rPr lang="en-US" sz="2400" dirty="0" err="1"/>
              <a:t>vanaf</a:t>
            </a:r>
            <a:r>
              <a:rPr lang="en-US" sz="2400" dirty="0"/>
              <a:t> </a:t>
            </a:r>
            <a:r>
              <a:rPr lang="en-US" sz="2400" dirty="0" err="1"/>
              <a:t>volgend</a:t>
            </a:r>
            <a:r>
              <a:rPr lang="en-US" sz="2400" dirty="0"/>
              <a:t> </a:t>
            </a:r>
            <a:r>
              <a:rPr lang="en-US" sz="2400" dirty="0" err="1"/>
              <a:t>jaar</a:t>
            </a:r>
            <a:r>
              <a:rPr lang="en-US" sz="2400" dirty="0"/>
              <a:t> </a:t>
            </a:r>
            <a:r>
              <a:rPr lang="en-US" sz="2400" dirty="0" err="1"/>
              <a:t>jaarlijks</a:t>
            </a:r>
            <a:r>
              <a:rPr lang="en-US" sz="2400" dirty="0"/>
              <a:t> </a:t>
            </a:r>
            <a:r>
              <a:rPr lang="en-US" sz="2400" dirty="0" err="1"/>
              <a:t>wisseling</a:t>
            </a:r>
            <a:r>
              <a:rPr lang="en-US" sz="2400" dirty="0"/>
              <a:t> 1 lid.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1751775" y="1610150"/>
            <a:ext cx="5344800" cy="451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797150"/>
              </p:ext>
            </p:extLst>
          </p:nvPr>
        </p:nvGraphicFramePr>
        <p:xfrm>
          <a:off x="4424175" y="309172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24175" y="3091725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Gebruik van de website</a:t>
            </a:r>
          </a:p>
        </p:txBody>
      </p:sp>
      <p:pic>
        <p:nvPicPr>
          <p:cNvPr id="174" name="Shape 1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224" y="1503861"/>
            <a:ext cx="6109725" cy="219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Shape 1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08775" y="1531249"/>
            <a:ext cx="22479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Shape 17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88837" y="2597374"/>
            <a:ext cx="2619375" cy="96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Shape 17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126200" y="3780474"/>
            <a:ext cx="3696275" cy="2147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Shape 17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6224" y="3995304"/>
            <a:ext cx="4828024" cy="1093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Vooruitblik op komende jaren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457200" y="166878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/>
              <a:t>financiering/faciliteren van opzet vrijwilligerscentrale werkgroep Zorg en Welzijn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/>
              <a:t>Bijdrage aan Vereniging wijkgebouw Op ‘t Nipperke inzake wijkfeest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/>
              <a:t>Financiering borden whatsapp buurtpreventie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/>
              <a:t>En…...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Mededelingen voor de wijk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Reanimatie cursus via Hard voor Hart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Website</a:t>
            </a:r>
            <a:r>
              <a:rPr lang="en-US"/>
              <a:t>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www.smakterheidevenray.nl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68312" y="260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403350"/>
            <a:ext cx="8229600" cy="514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Ontvangst door de voorzitter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Samenstelling wijkraad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Terugblik naar de activiteiten door de werkgroepen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Financiële verslaglegging 2016 en verantwoording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Vooruitblik op komende jaren in overleg met wijkbewoners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Concrete projecten voor subsidie gelden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Mededelingen voor de wijk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Pauze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gesprek met wijkagent Harold Jacobs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5033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Werkgroep Groen, </a:t>
            </a:r>
            <a:b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Verkeer en Veiligheid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282075" y="1417625"/>
            <a:ext cx="8229600" cy="2778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 sz="1400" b="1"/>
              <a:t>De werkgroep bestaat uit Yvonne Hout, Yvonne Jeuken, Ronald Cornelissen, Karin van Broekhoven, Mirjam Kelders en Anke van den Wijngaard.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/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1400" b="1"/>
              <a:t>Doel van de werkgroep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/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1400" b="1"/>
              <a:t>Werkwijze/speerpunten/plan van aanpak nav bewoners enquete → snelheid in de wijk , hekje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/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1400" b="1"/>
              <a:t>Frequentie vergaderingen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/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1400" b="1"/>
              <a:t>Netwerkpartners: Gemeente Venray, wijkagent Harold Jacobs, het gehandicaptenplatvorm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/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1400" b="1"/>
              <a:t>Zijn er zaken die jullie willen bespreken vwb verkeer/veiligheid/groen?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/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1400" b="1"/>
              <a:t>Hoe zijn wij te bereiken? </a:t>
            </a:r>
          </a:p>
        </p:txBody>
      </p:sp>
      <p:pic>
        <p:nvPicPr>
          <p:cNvPr id="111" name="Shape 111" descr="hekjes nipperk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2825" y="3996749"/>
            <a:ext cx="4973975" cy="277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Werkgroep St. Anna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SzPct val="100000"/>
              <a:buFont typeface="Calibri"/>
            </a:pPr>
            <a:r>
              <a:rPr lang="en-US" sz="1400" b="1"/>
              <a:t>De werkgroep bestaat uit Martin te Boome, Peter Hanen, Frank van Houdt, Maris Heijnen, Kees van Lent, Wim Manders, Peter Platzbeecker, Oksana Titova en Robert van Vonderen.</a:t>
            </a: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endParaRPr sz="1400" b="1"/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-US" sz="1400" b="1"/>
              <a:t>Doel van de werkgroep: inzage in de ontwikkeling van het St. Anna terrein</a:t>
            </a: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endParaRPr sz="1400" b="1"/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-US" sz="1400" b="1"/>
              <a:t>Gesprekspartners: VVGI, Renschdael</a:t>
            </a: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endParaRPr sz="1400" b="1"/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-US" sz="1400" b="1"/>
              <a:t>Inzage gehad in de voorlopige plannen van Renschdael (onder embargo); deze zijn in lijn met het Ambitiedocument St Annapark Venray.</a:t>
            </a:r>
            <a:br>
              <a:rPr lang="en-US" sz="1400" b="1"/>
            </a:br>
            <a:r>
              <a:rPr lang="en-US" sz="1400" b="1"/>
              <a:t>Het streven is om vóór de zomer informatie over deze plannen te delen met de wijk.</a:t>
            </a: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endParaRPr sz="1400" b="1"/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-US" sz="1400" b="1"/>
              <a:t>Hoe zijn wij te bereiken?</a:t>
            </a:r>
            <a:br>
              <a:rPr lang="en-US" sz="1400" b="1"/>
            </a:br>
            <a:r>
              <a:rPr lang="en-US" sz="1400" b="1" u="sng">
                <a:solidFill>
                  <a:schemeClr val="hlink"/>
                </a:solidFill>
                <a:hlinkClick r:id="rId3"/>
              </a:rPr>
              <a:t>werkgroepstanna@smakterheidevenray.nl</a:t>
            </a:r>
            <a:r>
              <a:rPr lang="en-US" sz="1400" b="1"/>
              <a:t> 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83800" y="3922375"/>
            <a:ext cx="4239501" cy="2353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Werkgroep Whatsapp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0"/>
              </a:spcBef>
              <a:spcAft>
                <a:spcPts val="0"/>
              </a:spcAft>
            </a:pPr>
            <a:r>
              <a:rPr lang="en-US"/>
              <a:t>Judith Poels Wim Manders</a:t>
            </a:r>
          </a:p>
          <a:p>
            <a:pPr marL="457200" marR="0" lvl="0" indent="-228600" algn="l" rtl="0">
              <a:spcBef>
                <a:spcPts val="0"/>
              </a:spcBef>
              <a:spcAft>
                <a:spcPts val="0"/>
              </a:spcAft>
            </a:pPr>
            <a:r>
              <a:rPr lang="en-US"/>
              <a:t>100 deelnemers</a:t>
            </a:r>
          </a:p>
          <a:p>
            <a:pPr marL="457200" marR="0" lvl="0" indent="-228600" algn="l" rtl="0">
              <a:spcBef>
                <a:spcPts val="0"/>
              </a:spcBef>
              <a:spcAft>
                <a:spcPts val="0"/>
              </a:spcAft>
            </a:pPr>
            <a:r>
              <a:rPr lang="en-US"/>
              <a:t>5 meldingen:</a:t>
            </a:r>
          </a:p>
          <a:p>
            <a:pPr marL="1828800" marR="0" lvl="0" indent="-34290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US" sz="1800"/>
              <a:t>Roemeense bus</a:t>
            </a:r>
          </a:p>
          <a:p>
            <a:pPr marL="1828800" marR="0" lvl="0" indent="-34290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US" sz="1800"/>
              <a:t>Foto’s van huizen makende man</a:t>
            </a:r>
          </a:p>
          <a:p>
            <a:pPr marL="1828800" marR="0" lvl="0" indent="-34290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US" sz="1800"/>
              <a:t>Inbraak auto maasheseweg</a:t>
            </a:r>
          </a:p>
          <a:p>
            <a:pPr marL="1828800" marR="0" lvl="0" indent="-34290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US" sz="1800"/>
              <a:t>Overlast jongeren</a:t>
            </a:r>
          </a:p>
          <a:p>
            <a:pPr marL="1828800" marR="0" lvl="0" indent="-34290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US" sz="1800"/>
              <a:t>Zieke hond</a:t>
            </a:r>
          </a:p>
          <a:p>
            <a:pPr marL="457200" marR="0" lvl="0" indent="-228600" algn="l" rtl="0">
              <a:spcBef>
                <a:spcPts val="0"/>
              </a:spcBef>
              <a:spcAft>
                <a:spcPts val="0"/>
              </a:spcAft>
            </a:pPr>
            <a:r>
              <a:rPr lang="en-US"/>
              <a:t>Uitwisseling ervaringen groep Landweert</a:t>
            </a:r>
          </a:p>
          <a:p>
            <a:pPr marL="457200" marR="0" lvl="0" indent="-228600" algn="l" rtl="0">
              <a:spcBef>
                <a:spcPts val="0"/>
              </a:spcBef>
              <a:spcAft>
                <a:spcPts val="0"/>
              </a:spcAft>
            </a:pPr>
            <a:r>
              <a:rPr lang="en-US"/>
              <a:t>Stickers</a:t>
            </a:r>
          </a:p>
          <a:p>
            <a:pPr marL="457200" marR="0" lvl="0" indent="-228600" algn="l" rtl="0">
              <a:spcBef>
                <a:spcPts val="0"/>
              </a:spcBef>
              <a:spcAft>
                <a:spcPts val="0"/>
              </a:spcAft>
            </a:pPr>
            <a:r>
              <a:rPr lang="en-US"/>
              <a:t>Binnenkort borden bij toegang wijk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Werkgroep Zorg en Welzijn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377189" y="1645919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-US" sz="1400" b="1"/>
              <a:t>De werkgroep bestaat uit: Trudy Alards, Ans Ewalts, Judith Cornelissen, Oskana Titova, Gerrie Vollenberg en Miriam Willems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400" b="1"/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-US" sz="1400" b="1"/>
              <a:t>Bereikbaar via: </a:t>
            </a:r>
            <a:r>
              <a:rPr lang="en-US" sz="1400" b="1" u="sng">
                <a:solidFill>
                  <a:schemeClr val="hlink"/>
                </a:solidFill>
                <a:hlinkClick r:id="rId3"/>
              </a:rPr>
              <a:t>werkgroepzorg@smakterheidevenray.nl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400" b="1"/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-US" sz="1400" b="1"/>
              <a:t>Nieuwe werkgroep op basis van wijzigingen in de W.M.O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400" b="1"/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-US" sz="1400" b="1"/>
              <a:t>Gestart met behoeftepeiling/enquête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400" b="1"/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-US" sz="1400" b="1"/>
              <a:t>Op planning: </a:t>
            </a:r>
          </a:p>
          <a:p>
            <a:pPr marL="457200" lvl="0" indent="-317500" rtl="0">
              <a:spcBef>
                <a:spcPts val="0"/>
              </a:spcBef>
              <a:buSzPct val="100000"/>
              <a:buAutoNum type="arabicPeriod"/>
            </a:pPr>
            <a:r>
              <a:rPr lang="en-US" sz="1400" b="1"/>
              <a:t>Presenteren uitslagen aan de wijk</a:t>
            </a:r>
          </a:p>
          <a:p>
            <a:pPr marL="457200" lvl="0" indent="-317500" rtl="0">
              <a:spcBef>
                <a:spcPts val="0"/>
              </a:spcBef>
              <a:buSzPct val="100000"/>
              <a:buAutoNum type="arabicPeriod"/>
            </a:pPr>
            <a:r>
              <a:rPr lang="en-US" sz="1400" b="1"/>
              <a:t>Gesprek met voorzitter ouderenvereniging Ons genoegen, mevr. W. Berkers. </a:t>
            </a:r>
          </a:p>
          <a:p>
            <a:pPr marL="457200" lvl="0" indent="-317500" rtl="0">
              <a:spcBef>
                <a:spcPts val="0"/>
              </a:spcBef>
              <a:buSzPct val="100000"/>
              <a:buAutoNum type="arabicPeriod"/>
            </a:pPr>
            <a:r>
              <a:rPr lang="en-US" sz="1400" b="1"/>
              <a:t>Informatie verwerven bij andere wijken en organisaties t.a.v bijeenbrengen vraag - aanbod.</a:t>
            </a:r>
          </a:p>
          <a:p>
            <a:pPr marL="457200" lvl="0" indent="-317500" rtl="0">
              <a:spcBef>
                <a:spcPts val="0"/>
              </a:spcBef>
              <a:buSzPct val="100000"/>
              <a:buAutoNum type="arabicPeriod"/>
            </a:pPr>
            <a:r>
              <a:rPr lang="en-US" sz="1400" b="1"/>
              <a:t>Faciliteren randvoorwaarden start vrijwilligers. ( coördinatie: Miriam Willems en Trudy Alards)</a:t>
            </a:r>
          </a:p>
          <a:p>
            <a:pPr marL="0" lvl="0" indent="0">
              <a:spcBef>
                <a:spcPts val="0"/>
              </a:spcBef>
              <a:buNone/>
            </a:pPr>
            <a:endParaRPr sz="14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Werkgroep Zorg en Welzijn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1025250" y="1417624"/>
            <a:ext cx="7315200" cy="5440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Uitslag Enquete: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Aantal retour: 29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Samenstelling huishouden, leeftijden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Man:​​            15            Leeftijden: ​35-48-52-52-55-56-58-59-65-65-67-68-73-83-83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Vrouw:​​         14            Leeftijden:​ 35-50-50-53-55-55-58-61-66-70-71-81-85-87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Onbekend:​  23            Leeftijden:​ 4-7-10-14-16-16-18-20-21-49-50-54-56-57-62-64-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67-70-71-72-80-84-86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Zijn er initiatieven op het gebied Zorg en Welzijn in de wijk waarvan u op de hoogte bent  en/of gebruik maakt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Nee:​​  19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Ja:​​     4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Verzorging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Huishoudelijke hulp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Activiteiten Op ’t Nipperke, Ouderenvereniging Ons Genoegen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N.v.t.: 6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Bereidheid op vrijwillige basis zorg verlenen binnen wijk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Nee:​​ 14, redenen: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reeds andere activiteiten in straat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hulp in eigen straat met eten brengen en kleine klusjes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fulltime werkzaam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niet mogelijk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meer verplichtingen, verwachtingen passen nu niet; vrijwillig is niet vrijblijvend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al mantelzorger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zelf hulpbehoevend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te oud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geen tijd voor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Werkgroep Zorg en Welzijn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417625"/>
            <a:ext cx="8229600" cy="5440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/>
              <a:t>Ja:​​ 9, wat zou u willen doen?</a:t>
            </a: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/>
              <a:t>1 tafel dekken eetpunt</a:t>
            </a:r>
            <a:br>
              <a:rPr lang="en-US" sz="1200"/>
            </a:br>
            <a:r>
              <a:rPr lang="en-US" sz="1200"/>
              <a:t>1 praatje</a:t>
            </a:r>
            <a:br>
              <a:rPr lang="en-US" sz="1200"/>
            </a:br>
            <a:r>
              <a:rPr lang="en-US" sz="1200"/>
              <a:t>1 mensen begeleiden</a:t>
            </a:r>
            <a:br>
              <a:rPr lang="en-US" sz="1200"/>
            </a:br>
            <a:r>
              <a:rPr lang="en-US" sz="1200"/>
              <a:t>1 kortdurende hulp</a:t>
            </a:r>
            <a:br>
              <a:rPr lang="en-US" sz="1200"/>
            </a:br>
            <a:r>
              <a:rPr lang="en-US" sz="1200"/>
              <a:t>1 begeleiden vluchtelingen</a:t>
            </a:r>
            <a:br>
              <a:rPr lang="en-US" sz="1200"/>
            </a:br>
            <a:r>
              <a:rPr lang="en-US" sz="1200"/>
              <a:t>1 dagbesteding ouderen met mini concerten</a:t>
            </a:r>
            <a:br>
              <a:rPr lang="en-US" sz="1200"/>
            </a:br>
            <a:r>
              <a:rPr lang="en-US" sz="1200"/>
              <a:t>1 ZZP zorg en welzijn</a:t>
            </a:r>
            <a:br>
              <a:rPr lang="en-US" sz="1200"/>
            </a:br>
            <a:r>
              <a:rPr lang="en-US" sz="1200"/>
              <a:t>1 controleren ouderen</a:t>
            </a:r>
            <a:br>
              <a:rPr lang="en-US" sz="1200"/>
            </a:br>
            <a:r>
              <a:rPr lang="en-US" sz="1200"/>
              <a:t>1 koffie drinken</a:t>
            </a:r>
            <a:br>
              <a:rPr lang="en-US" sz="1200"/>
            </a:br>
            <a:r>
              <a:rPr lang="en-US" sz="1200"/>
              <a:t>1 brief posten</a:t>
            </a:r>
            <a:br>
              <a:rPr lang="en-US" sz="1200"/>
            </a:br>
            <a:r>
              <a:rPr lang="en-US" sz="1200"/>
              <a:t>1 sneeuwruimen</a:t>
            </a:r>
            <a:br>
              <a:rPr lang="en-US" sz="1200"/>
            </a:br>
            <a:r>
              <a:rPr lang="en-US" sz="1200"/>
              <a:t>3 boodschappen doen</a:t>
            </a:r>
            <a:br>
              <a:rPr lang="en-US" sz="1200"/>
            </a:br>
            <a:r>
              <a:rPr lang="en-US" sz="1200"/>
              <a:t>5 wandelen met wijkbewoner</a:t>
            </a:r>
            <a:br>
              <a:rPr lang="en-US" sz="1200"/>
            </a:br>
            <a:endParaRPr lang="en-US" sz="1200"/>
          </a:p>
        </p:txBody>
      </p:sp>
      <p:sp>
        <p:nvSpPr>
          <p:cNvPr id="145" name="Shape 145"/>
          <p:cNvSpPr txBox="1"/>
          <p:nvPr/>
        </p:nvSpPr>
        <p:spPr>
          <a:xfrm>
            <a:off x="4520575" y="1444175"/>
            <a:ext cx="3926100" cy="538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200" b="1">
                <a:latin typeface="Calibri"/>
                <a:ea typeface="Calibri"/>
                <a:cs typeface="Calibri"/>
                <a:sym typeface="Calibri"/>
              </a:rPr>
              <a:t>4. Zou u vrijwillige zorg willen ontvangen binnen de wijk?</a:t>
            </a:r>
          </a:p>
          <a:p>
            <a:pPr lvl="0">
              <a:spcBef>
                <a:spcPts val="0"/>
              </a:spcBef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Nee:​​ 23, redenen: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1 niet nodig</a:t>
            </a:r>
            <a:br>
              <a:rPr lang="en-US" sz="12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1 kinderen helpen me</a:t>
            </a:r>
            <a:br>
              <a:rPr lang="en-US" sz="12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1 jong en gezond</a:t>
            </a:r>
            <a:br>
              <a:rPr lang="en-US" sz="12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1 aan zorg kleeft noodzaak, hebben we niet. Burenhulp zou normaal moeten zijn maar is het</a:t>
            </a:r>
            <a:br>
              <a:rPr lang="en-US" sz="12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  niet blijkbaar.</a:t>
            </a:r>
            <a:br>
              <a:rPr lang="en-US" sz="12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2 geen behoefte aan</a:t>
            </a:r>
            <a:br>
              <a:rPr lang="en-US" sz="12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3 kan mezelf behelpen</a:t>
            </a:r>
            <a:br>
              <a:rPr lang="en-US" sz="1200">
                <a:latin typeface="Calibri"/>
                <a:ea typeface="Calibri"/>
                <a:cs typeface="Calibri"/>
                <a:sym typeface="Calibri"/>
              </a:rPr>
            </a:br>
            <a:endParaRPr lang="en-US"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Ja:​​ 4, welke?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buiten wandelen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boodschap doen in dorp met wijkbewoner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tuin schoffelen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klusjes rondom huis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samen eten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post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computerles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ramen wassen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begeleiding bij bezoeken ziekenhuis, arts, apotheek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boodschappen doen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contact leggen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hobbymaatje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sneeuwruimen</a:t>
            </a: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kleine huishoudelijke taak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Werkgroep Zorg en Welzijn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433400" y="1417625"/>
            <a:ext cx="3830400" cy="525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 sz="1200" b="1"/>
              <a:t>6. Ideeën over wat te bieden aan mede wijkbewoners op het gebied van Zorg en Welzijn?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US" sz="1200"/>
              <a:t>Nee: 2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US" sz="1200"/>
              <a:t>Ja: 3, zoals: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US" sz="1200"/>
              <a:t>1 begeleiden ziekenhuisbezoek</a:t>
            </a:r>
            <a:br>
              <a:rPr lang="en-US" sz="1200"/>
            </a:br>
            <a:r>
              <a:rPr lang="en-US" sz="1200"/>
              <a:t>1 groepsbijeenkomsten</a:t>
            </a:r>
            <a:br>
              <a:rPr lang="en-US" sz="1200"/>
            </a:br>
            <a:r>
              <a:rPr lang="en-US" sz="1200"/>
              <a:t>2 ondersteunen mensen bij WMO-aanvraag</a:t>
            </a:r>
            <a:br>
              <a:rPr lang="en-US" sz="1200"/>
            </a:br>
            <a:r>
              <a:rPr lang="en-US" sz="1200"/>
              <a:t>  </a:t>
            </a:r>
            <a:br>
              <a:rPr lang="en-US" sz="1200"/>
            </a:br>
            <a:r>
              <a:rPr lang="en-US" sz="1200" b="1"/>
              <a:t>7. Gebruik maken van website?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US" sz="1200"/>
              <a:t>Ja:​​ 19, zoals: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US" sz="1200"/>
              <a:t>1 kijken of ik iets kan</a:t>
            </a:r>
            <a:br>
              <a:rPr lang="en-US" sz="1200"/>
            </a:br>
            <a:r>
              <a:rPr lang="en-US" sz="1200"/>
              <a:t>1 overzichtelijk</a:t>
            </a:r>
            <a:br>
              <a:rPr lang="en-US" sz="1200"/>
            </a:br>
            <a:r>
              <a:rPr lang="en-US" sz="1200"/>
              <a:t>1 laagdrempelig</a:t>
            </a:r>
            <a:br>
              <a:rPr lang="en-US" sz="1200"/>
            </a:br>
            <a:r>
              <a:rPr lang="en-US" sz="1200"/>
              <a:t>1 nieuw!</a:t>
            </a:r>
            <a:br>
              <a:rPr lang="en-US" sz="1200"/>
            </a:br>
            <a:r>
              <a:rPr lang="en-US" sz="1200"/>
              <a:t>1 snelle manier</a:t>
            </a:r>
            <a:br>
              <a:rPr lang="en-US" sz="1200"/>
            </a:br>
            <a:r>
              <a:rPr lang="en-US" sz="1200"/>
              <a:t>1 aanbieden zorg</a:t>
            </a:r>
            <a:br>
              <a:rPr lang="en-US" sz="1200"/>
            </a:br>
            <a:r>
              <a:rPr lang="en-US" sz="1200"/>
              <a:t>1 is vrijblijvend, kan dat doen wanneer ik iets kan doen</a:t>
            </a:r>
            <a:br>
              <a:rPr lang="en-US" sz="1200"/>
            </a:br>
            <a:r>
              <a:rPr lang="en-US" sz="1200"/>
              <a:t>2 handig</a:t>
            </a:r>
            <a:br>
              <a:rPr lang="en-US" sz="1200"/>
            </a:br>
            <a:r>
              <a:rPr lang="en-US" sz="1200"/>
              <a:t>2 inzicht in aanbod-vraag</a:t>
            </a:r>
            <a:br>
              <a:rPr lang="en-US" sz="1200"/>
            </a:br>
            <a:endParaRPr lang="en-US" sz="1200"/>
          </a:p>
        </p:txBody>
      </p:sp>
      <p:sp>
        <p:nvSpPr>
          <p:cNvPr id="153" name="Shape 153"/>
          <p:cNvSpPr txBox="1"/>
          <p:nvPr/>
        </p:nvSpPr>
        <p:spPr>
          <a:xfrm>
            <a:off x="457200" y="1417625"/>
            <a:ext cx="3976200" cy="546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200" b="1" dirty="0">
                <a:latin typeface="Calibri"/>
                <a:ea typeface="Calibri"/>
                <a:cs typeface="Calibri"/>
                <a:sym typeface="Calibri"/>
              </a:rPr>
              <a:t>5. </a:t>
            </a:r>
            <a:r>
              <a:rPr lang="en-US" sz="1200" b="1" dirty="0" err="1">
                <a:latin typeface="Calibri"/>
                <a:ea typeface="Calibri"/>
                <a:cs typeface="Calibri"/>
                <a:sym typeface="Calibri"/>
              </a:rPr>
              <a:t>Ideeën</a:t>
            </a:r>
            <a:r>
              <a:rPr lang="en-US" sz="1200" b="1" dirty="0">
                <a:latin typeface="Calibri"/>
                <a:ea typeface="Calibri"/>
                <a:cs typeface="Calibri"/>
                <a:sym typeface="Calibri"/>
              </a:rPr>
              <a:t> over </a:t>
            </a:r>
            <a:r>
              <a:rPr lang="en-US" sz="1200" b="1" dirty="0" err="1">
                <a:latin typeface="Calibri"/>
                <a:ea typeface="Calibri"/>
                <a:cs typeface="Calibri"/>
                <a:sym typeface="Calibri"/>
              </a:rPr>
              <a:t>behoefte</a:t>
            </a:r>
            <a:r>
              <a:rPr lang="en-US" sz="1200" b="1" dirty="0">
                <a:latin typeface="Calibri"/>
                <a:ea typeface="Calibri"/>
                <a:cs typeface="Calibri"/>
                <a:sym typeface="Calibri"/>
              </a:rPr>
              <a:t> op </a:t>
            </a:r>
            <a:r>
              <a:rPr lang="en-US" sz="1200" b="1" dirty="0" err="1">
                <a:latin typeface="Calibri"/>
                <a:ea typeface="Calibri"/>
                <a:cs typeface="Calibri"/>
                <a:sym typeface="Calibri"/>
              </a:rPr>
              <a:t>gebied</a:t>
            </a:r>
            <a:r>
              <a:rPr lang="en-US" sz="12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dirty="0" err="1">
                <a:latin typeface="Calibri"/>
                <a:ea typeface="Calibri"/>
                <a:cs typeface="Calibri"/>
                <a:sym typeface="Calibri"/>
              </a:rPr>
              <a:t>zorg</a:t>
            </a:r>
            <a:r>
              <a:rPr lang="en-US" sz="12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dirty="0" err="1"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12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dirty="0" err="1">
                <a:latin typeface="Calibri"/>
                <a:ea typeface="Calibri"/>
                <a:cs typeface="Calibri"/>
                <a:sym typeface="Calibri"/>
              </a:rPr>
              <a:t>welzijn</a:t>
            </a:r>
            <a:r>
              <a:rPr lang="en-US" sz="1200" b="1" dirty="0">
                <a:latin typeface="Calibri"/>
                <a:ea typeface="Calibri"/>
                <a:cs typeface="Calibri"/>
                <a:sym typeface="Calibri"/>
              </a:rPr>
              <a:t> in de </a:t>
            </a:r>
            <a:r>
              <a:rPr lang="en-US" sz="1200" b="1" dirty="0" err="1">
                <a:latin typeface="Calibri"/>
                <a:ea typeface="Calibri"/>
                <a:cs typeface="Calibri"/>
                <a:sym typeface="Calibri"/>
              </a:rPr>
              <a:t>wijk</a:t>
            </a:r>
            <a:r>
              <a:rPr lang="en-US" sz="1200" b="1" dirty="0"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lvl="0">
              <a:spcBef>
                <a:spcPts val="0"/>
              </a:spcBef>
              <a:buNone/>
            </a:pPr>
            <a:endParaRPr sz="1200" b="1" dirty="0"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Nee:​​ 19</a:t>
            </a:r>
          </a:p>
          <a:p>
            <a:pPr lvl="0">
              <a:spcBef>
                <a:spcPts val="0"/>
              </a:spcBef>
              <a:buNone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Ja:​​ 7​​,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zoals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lvl="0">
              <a:spcBef>
                <a:spcPts val="0"/>
              </a:spcBef>
              <a:buNone/>
            </a:pP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1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werkleerbedrijf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Dasja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Giantios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: 06-11752176</a:t>
            </a:r>
            <a:br>
              <a:rPr lang="en-US" sz="12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1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tuin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bijhouden</a:t>
            </a:r>
            <a:br>
              <a:rPr lang="en-US" sz="12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1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prikbord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vraag-aanbod</a:t>
            </a:r>
            <a:br>
              <a:rPr lang="en-US" sz="12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1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oppassen</a:t>
            </a:r>
            <a:br>
              <a:rPr lang="en-US" sz="12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1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gezelschap</a:t>
            </a:r>
            <a:br>
              <a:rPr lang="en-US" sz="12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1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creatieve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middag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ouderen</a:t>
            </a:r>
            <a:br>
              <a:rPr lang="en-US" sz="12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1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medewerkers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dagbesteding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bij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ons</a:t>
            </a:r>
            <a:br>
              <a:rPr lang="en-US" sz="12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1 vast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aanspreekpunt</a:t>
            </a:r>
            <a:br>
              <a:rPr lang="en-US" sz="12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1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afhankelijk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 van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persoon</a:t>
            </a:r>
            <a:br>
              <a:rPr lang="en-US" sz="12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2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voor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praatje</a:t>
            </a:r>
            <a:br>
              <a:rPr lang="en-US" sz="1200" dirty="0">
                <a:latin typeface="Calibri"/>
                <a:ea typeface="Calibri"/>
                <a:cs typeface="Calibri"/>
                <a:sym typeface="Calibri"/>
              </a:rPr>
            </a:br>
            <a:endParaRPr lang="en-US" sz="12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-thema">
  <a:themeElements>
    <a:clrScheme name="Kantoor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627</Words>
  <Application>Microsoft Office PowerPoint</Application>
  <PresentationFormat>On-screen Show (4:3)</PresentationFormat>
  <Paragraphs>121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Office-thema</vt:lpstr>
      <vt:lpstr>1_Office-thema</vt:lpstr>
      <vt:lpstr>Microsoft Excel Worksheet</vt:lpstr>
      <vt:lpstr>Jaarvergadering 2017</vt:lpstr>
      <vt:lpstr>Agenda</vt:lpstr>
      <vt:lpstr>Werkgroep Groen,  Verkeer en Veiligheid</vt:lpstr>
      <vt:lpstr>Werkgroep St. Anna</vt:lpstr>
      <vt:lpstr>Werkgroep Whatsapp</vt:lpstr>
      <vt:lpstr>Werkgroep Zorg en Welzijn</vt:lpstr>
      <vt:lpstr>Werkgroep Zorg en Welzijn</vt:lpstr>
      <vt:lpstr>Werkgroep Zorg en Welzijn </vt:lpstr>
      <vt:lpstr>Werkgroep Zorg en Welzijn</vt:lpstr>
      <vt:lpstr>Werkgroep Zorg en Welzijn</vt:lpstr>
      <vt:lpstr>Financiële verslaglegging 2017</vt:lpstr>
      <vt:lpstr>Gebruik van de website</vt:lpstr>
      <vt:lpstr>Vooruitblik op komende jaren</vt:lpstr>
      <vt:lpstr>Mededelingen voor de wijk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Jaarvergadering 2017</dc:title>
  <cp:lastModifiedBy>Robert van Vonderen</cp:lastModifiedBy>
  <cp:revision>2</cp:revision>
  <dcterms:modified xsi:type="dcterms:W3CDTF">2017-04-20T19:41:39Z</dcterms:modified>
</cp:coreProperties>
</file>